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81" r:id="rId3"/>
    <p:sldId id="297" r:id="rId4"/>
    <p:sldId id="285" r:id="rId5"/>
    <p:sldId id="282" r:id="rId6"/>
    <p:sldId id="259" r:id="rId7"/>
    <p:sldId id="260" r:id="rId8"/>
    <p:sldId id="261" r:id="rId9"/>
    <p:sldId id="283" r:id="rId10"/>
    <p:sldId id="273" r:id="rId11"/>
    <p:sldId id="274" r:id="rId12"/>
    <p:sldId id="275" r:id="rId13"/>
    <p:sldId id="284" r:id="rId14"/>
    <p:sldId id="262" r:id="rId15"/>
    <p:sldId id="290" r:id="rId16"/>
    <p:sldId id="289" r:id="rId17"/>
    <p:sldId id="291" r:id="rId18"/>
    <p:sldId id="293" r:id="rId19"/>
    <p:sldId id="287" r:id="rId20"/>
    <p:sldId id="288" r:id="rId21"/>
    <p:sldId id="296" r:id="rId22"/>
    <p:sldId id="294" r:id="rId23"/>
    <p:sldId id="295" r:id="rId24"/>
    <p:sldId id="272" r:id="rId25"/>
    <p:sldId id="276" r:id="rId26"/>
    <p:sldId id="263" r:id="rId27"/>
    <p:sldId id="292" r:id="rId28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배달의민족 도현" panose="020B0600000101010101" pitchFamily="50" charset="-127"/>
      <p:regular r:id="rId33"/>
    </p:embeddedFont>
    <p:embeddedFont>
      <p:font typeface="배달의민족 주아" panose="0202060302010102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520" autoAdjust="0"/>
  </p:normalViewPr>
  <p:slideViewPr>
    <p:cSldViewPr snapToGrid="0">
      <p:cViewPr varScale="1">
        <p:scale>
          <a:sx n="83" d="100"/>
          <a:sy n="83" d="100"/>
        </p:scale>
        <p:origin x="25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주호" userId="3983a3f0f540a75b" providerId="LiveId" clId="{25A60BF7-3596-41D5-A22E-55B41C2FF73F}"/>
    <pc:docChg chg="modSld">
      <pc:chgData name="김 주호" userId="3983a3f0f540a75b" providerId="LiveId" clId="{25A60BF7-3596-41D5-A22E-55B41C2FF73F}" dt="2019-12-18T13:07:06.409" v="0" actId="1036"/>
      <pc:docMkLst>
        <pc:docMk/>
      </pc:docMkLst>
      <pc:sldChg chg="modSp">
        <pc:chgData name="김 주호" userId="3983a3f0f540a75b" providerId="LiveId" clId="{25A60BF7-3596-41D5-A22E-55B41C2FF73F}" dt="2019-12-18T13:07:06.409" v="0" actId="1036"/>
        <pc:sldMkLst>
          <pc:docMk/>
          <pc:sldMk cId="2323896008" sldId="281"/>
        </pc:sldMkLst>
        <pc:picChg chg="mod">
          <ac:chgData name="김 주호" userId="3983a3f0f540a75b" providerId="LiveId" clId="{25A60BF7-3596-41D5-A22E-55B41C2FF73F}" dt="2019-12-18T13:07:06.409" v="0" actId="1036"/>
          <ac:picMkLst>
            <pc:docMk/>
            <pc:sldMk cId="2323896008" sldId="281"/>
            <ac:picMk id="2" creationId="{22D13708-AD71-4DB8-9B00-C324D5069F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F343D-0F54-4AE3-96B5-69F8D3624BFD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DA331-712B-47EA-A88F-80A3DE783E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6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62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99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 많은 양의 </a:t>
            </a:r>
            <a:r>
              <a:rPr lang="en-US" altLang="ko-KR" dirty="0"/>
              <a:t>CCTV </a:t>
            </a:r>
            <a:r>
              <a:rPr lang="ko-KR" altLang="en-US" dirty="0"/>
              <a:t>설치</a:t>
            </a:r>
            <a:r>
              <a:rPr lang="en-US" altLang="ko-KR" dirty="0"/>
              <a:t>, </a:t>
            </a:r>
            <a:r>
              <a:rPr lang="ko-KR" altLang="en-US" dirty="0"/>
              <a:t>그리고 지속적으로 늘어나는 추세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67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화재건수와 화재로 인한 인명</a:t>
            </a:r>
            <a:r>
              <a:rPr lang="en-US" altLang="ko-KR" dirty="0"/>
              <a:t>, </a:t>
            </a:r>
            <a:r>
              <a:rPr lang="ko-KR" altLang="en-US" dirty="0"/>
              <a:t>재산피해는 시간이 지나도 수치상 큰 차이를 보이지 않음</a:t>
            </a:r>
            <a:endParaRPr lang="en-US" altLang="ko-KR" dirty="0"/>
          </a:p>
          <a:p>
            <a:r>
              <a:rPr lang="ko-KR" altLang="en-US" dirty="0"/>
              <a:t>화재 발생건수는 줄었지만 인명 피해는 증가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87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17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04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01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706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화재건수와 화재로 인한 인명</a:t>
            </a:r>
            <a:r>
              <a:rPr lang="en-US" altLang="ko-KR" dirty="0"/>
              <a:t>, </a:t>
            </a:r>
            <a:r>
              <a:rPr lang="ko-KR" altLang="en-US" dirty="0"/>
              <a:t>재산피해는 시간이 지나도 수치상 큰 차이를 보이지 않음</a:t>
            </a:r>
            <a:endParaRPr lang="en-US" altLang="ko-KR" dirty="0"/>
          </a:p>
          <a:p>
            <a:r>
              <a:rPr lang="ko-KR" altLang="en-US" dirty="0"/>
              <a:t>화재 발생건수는 줄었지만 인명 피해는 증가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78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20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51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498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06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75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86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070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39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40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8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07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27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81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509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851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14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DA331-712B-47EA-A88F-80A3DE783E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94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8D83D-E423-4014-9DFD-7ECDB4D07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C2BF4A-5918-4D9B-B282-30BDA6315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82D4F-369C-4EE4-8EE4-DD6B4403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542F8A-6EAD-42E3-81C1-D20FEFA70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1F9C2-1830-4644-A2F6-B43DD061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151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90FE-2929-41C9-B039-78B846DF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4D0AB-A101-449D-86AB-B1F811BBC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120A90-D3A6-4A3E-B49F-2A46CF76A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51FEB-6BFF-4969-A155-480B27B82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9AC9D0-6F4A-444E-B6B9-4D479087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0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556CD5-0AA2-430E-A567-F5F5B9E4E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BDACCA-DCBF-405F-9BFF-754CE68A7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E7FA0A-C12F-4F3B-8E8C-C300FB2B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6DD694-8A4A-47DE-9FE7-F31B2636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C1445-125D-48B6-9EEE-86277732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0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CB7DC-CEB3-41D6-B8EF-0056D587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DD6F5-BA4D-462C-A5D9-534691B6A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15FE6B-5F86-4978-AD64-3E1152B93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EB1E9-F7C2-4214-9D4B-9705814F8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95D52D-6230-4F43-B014-15EC1A63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4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B28B2-5544-4C36-9590-71A7FBB3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059C9-88B9-4256-BAFF-55B1EF41D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80398-9B91-4B4D-A861-6234A7E1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1132E9-EB36-412E-A7F5-7EAB2806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72E2D8-4D59-4B27-ABDB-F7D935D8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56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EAF6E-6EB6-4A01-BF61-A5C108CE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F2CDB-22C2-4C09-8B7C-2013C7CE6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66FCCB-B7B8-4202-B557-E089E3E34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9B1F18-5EC7-4989-B2EC-54E350A7A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225660-8852-4F44-A7D7-6BA61CCA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19AE7-F12F-407D-8C2E-7CE86491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71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DD660-4A3F-473D-920E-8CCAE500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96B729-26E0-4CBF-B175-54EEEEE7F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307FE-DEC1-4E76-B8EE-A41FB6C18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25C17-3B39-460F-833D-E9BF6BBC4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9CD9AD-6A93-4C19-A5AC-28CA2EC7A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85679B-DD8B-41BD-885E-B74E1CD4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88AAF6-3BCE-4C9E-BEC1-C94EA5A6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6F93B7-D794-4254-89D4-307E7994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595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13AFE-B1FE-456B-98E5-93637655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3C0834-1350-4428-9CD5-A05E5EFB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BAC8E4-E5DF-4CE3-BA2A-5A639A67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31C773-9C18-470D-BCB3-3ED425D4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45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CE7D4B-38B9-4B6D-9174-687A7687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1358F4-0477-45C9-A7DA-FFCC3838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CB5AD4-5074-4E28-9B0B-F258BBA7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1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18976-61A4-410A-9E1D-556DF3845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69CE97-AA76-4045-8CB6-A8A02D421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C1430D-9EC3-4F78-8458-CBFDED059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1D377-BB15-43D4-A89B-087ACFCE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C9845D-CD48-4196-8FBB-59985F72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1724A9-D260-4E3C-9E90-7406A44F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36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3CB4E-D0C9-4B16-835C-24E74136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E1C4F6-1A9B-45C7-8F7D-E3B146BB8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10ABAB-F89F-4B2C-A19D-949DAF089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A8A755-CF7B-4E91-B4DD-0FF72A44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82C45-2D33-4948-906C-F7DAF8103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6DB028-FD2F-448F-ACA6-46E56BD0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81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1B9280-18DF-4CD2-866B-8996A96B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CE60CD-A582-43AE-A36C-AB672189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239D8-7185-4CB8-BEB0-1DCEB8FA5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93A71-121C-42A5-8D38-6E2A14B6FE0B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E7216-E3D5-42C4-B97B-747AE6E28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3039B-2D8D-42C4-A329-81C6E07AC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1CC9C-01C8-403C-AAE2-3A1DE57A87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70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4.png"/><Relationship Id="rId5" Type="http://schemas.openxmlformats.org/officeDocument/2006/relationships/image" Target="../media/image21.jp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6.jpg"/><Relationship Id="rId10" Type="http://schemas.openxmlformats.org/officeDocument/2006/relationships/image" Target="../media/image12.jpeg"/><Relationship Id="rId4" Type="http://schemas.openxmlformats.org/officeDocument/2006/relationships/image" Target="../media/image7.jpg"/><Relationship Id="rId9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외, 일몰, 자연, 태양이(가) 표시된 사진&#10;&#10;자동 생성된 설명">
            <a:extLst>
              <a:ext uri="{FF2B5EF4-FFF2-40B4-BE49-F238E27FC236}">
                <a16:creationId xmlns:a16="http://schemas.microsoft.com/office/drawing/2014/main" id="{4ECC966B-98F4-4462-99AD-D5B1DFAA4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33E5BE-54B8-4BC9-A014-CCB6A945077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4312D-8272-4240-A951-30B1B55AFB96}"/>
              </a:ext>
            </a:extLst>
          </p:cNvPr>
          <p:cNvSpPr txBox="1"/>
          <p:nvPr/>
        </p:nvSpPr>
        <p:spPr>
          <a:xfrm>
            <a:off x="2646748" y="2560148"/>
            <a:ext cx="730497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effectLst>
                  <a:outerShdw blurRad="38100" dist="63500" dir="2700000" algn="tl" rotWithShape="0">
                    <a:srgbClr val="C00000">
                      <a:alpha val="70000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 B I</a:t>
            </a:r>
            <a:endParaRPr lang="ko-KR" altLang="en-US" sz="5400" b="1" dirty="0">
              <a:solidFill>
                <a:schemeClr val="accent4"/>
              </a:solidFill>
              <a:effectLst>
                <a:outerShdw blurRad="38100" dist="63500" dir="2700000" algn="tl" rotWithShape="0">
                  <a:srgbClr val="C00000">
                    <a:alpha val="70000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7BE30-E695-4D5F-8408-83CCA2DE82BC}"/>
              </a:ext>
            </a:extLst>
          </p:cNvPr>
          <p:cNvSpPr txBox="1"/>
          <p:nvPr/>
        </p:nvSpPr>
        <p:spPr>
          <a:xfrm>
            <a:off x="5917720" y="5629234"/>
            <a:ext cx="6274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</a:t>
            </a:r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CRM &amp; </a:t>
            </a:r>
            <a:r>
              <a:rPr lang="ko-KR" altLang="en-US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 </a:t>
            </a:r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</a:t>
            </a:r>
            <a:r>
              <a:rPr lang="ko-KR" altLang="en-US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endParaRPr lang="en-US" altLang="ko-KR" sz="24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24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고민욱</a:t>
            </a:r>
            <a:r>
              <a:rPr lang="en-US" altLang="ko-KR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김주호 배유나 이민혁 </a:t>
            </a:r>
            <a:r>
              <a:rPr lang="ko-KR" altLang="en-US" sz="24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장진형</a:t>
            </a:r>
            <a:r>
              <a:rPr lang="ko-KR" altLang="en-US" sz="24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홍성표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1D8F84-6F8E-4CA2-A264-280AD19D5FCD}"/>
              </a:ext>
            </a:extLst>
          </p:cNvPr>
          <p:cNvCxnSpPr>
            <a:cxnSpLocks/>
          </p:cNvCxnSpPr>
          <p:nvPr/>
        </p:nvCxnSpPr>
        <p:spPr>
          <a:xfrm>
            <a:off x="3992880" y="3483478"/>
            <a:ext cx="492252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652AFF-9486-4295-A53A-62CD783F65C4}"/>
              </a:ext>
            </a:extLst>
          </p:cNvPr>
          <p:cNvSpPr txBox="1"/>
          <p:nvPr/>
        </p:nvSpPr>
        <p:spPr>
          <a:xfrm>
            <a:off x="3541607" y="3602099"/>
            <a:ext cx="58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</a:t>
            </a:r>
            <a:r>
              <a:rPr lang="ko-KR" altLang="en-US" sz="24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통한 화재 감지 프로젝트</a:t>
            </a:r>
          </a:p>
        </p:txBody>
      </p:sp>
    </p:spTree>
    <p:extLst>
      <p:ext uri="{BB962C8B-B14F-4D97-AF65-F5344CB8AC3E}">
        <p14:creationId xmlns:p14="http://schemas.microsoft.com/office/powerpoint/2010/main" val="300068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화면, 텔레비전, 남자이(가) 표시된 사진&#10;&#10;자동 생성된 설명">
            <a:extLst>
              <a:ext uri="{FF2B5EF4-FFF2-40B4-BE49-F238E27FC236}">
                <a16:creationId xmlns:a16="http://schemas.microsoft.com/office/drawing/2014/main" id="{CD8B13DA-1ACA-4D43-832A-D3F2EF27D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79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-1"/>
            <a:ext cx="12192001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실내, 현미경, 테이블, 남자이(가) 표시된 사진&#10;&#10;자동 생성된 설명">
            <a:extLst>
              <a:ext uri="{FF2B5EF4-FFF2-40B4-BE49-F238E27FC236}">
                <a16:creationId xmlns:a16="http://schemas.microsoft.com/office/drawing/2014/main" id="{4D1FD749-09D9-4E5E-92F4-86041D6EB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46" y="1296237"/>
            <a:ext cx="5440410" cy="32570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A7675C-1E9E-4182-B7A5-58A858BD4E93}"/>
              </a:ext>
            </a:extLst>
          </p:cNvPr>
          <p:cNvSpPr txBox="1"/>
          <p:nvPr/>
        </p:nvSpPr>
        <p:spPr>
          <a:xfrm>
            <a:off x="3597310" y="4615566"/>
            <a:ext cx="5297346" cy="11470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</a:t>
            </a:r>
            <a:r>
              <a:rPr lang="ko-KR" altLang="en-US" sz="24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활용하여 화재를 감지</a:t>
            </a:r>
            <a:r>
              <a:rPr lang="en-US" altLang="ko-KR" sz="24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인근 소방서에 알리는 시스템</a:t>
            </a:r>
          </a:p>
        </p:txBody>
      </p:sp>
    </p:spTree>
    <p:extLst>
      <p:ext uri="{BB962C8B-B14F-4D97-AF65-F5344CB8AC3E}">
        <p14:creationId xmlns:p14="http://schemas.microsoft.com/office/powerpoint/2010/main" val="351422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화면, 텔레비전, 남자이(가) 표시된 사진&#10;&#10;자동 생성된 설명">
            <a:extLst>
              <a:ext uri="{FF2B5EF4-FFF2-40B4-BE49-F238E27FC236}">
                <a16:creationId xmlns:a16="http://schemas.microsoft.com/office/drawing/2014/main" id="{CD8B13DA-1ACA-4D43-832A-D3F2EF27D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79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-3" y="0"/>
            <a:ext cx="12192001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1E9D6-B564-400D-A688-6F3C450540BB}"/>
              </a:ext>
            </a:extLst>
          </p:cNvPr>
          <p:cNvSpPr txBox="1"/>
          <p:nvPr/>
        </p:nvSpPr>
        <p:spPr>
          <a:xfrm>
            <a:off x="5379110" y="1432215"/>
            <a:ext cx="605653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인공지능을 통한 화재 감지</a:t>
            </a:r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119 </a:t>
            </a:r>
            <a:r>
              <a:rPr lang="ko-KR" altLang="en-US" sz="2000" b="1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중앙통제 상황실에 보고 </a:t>
            </a:r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상황실에 전송된 화면을 보고 화재 상황인지 판단</a:t>
            </a:r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000" b="1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즉시 출동</a:t>
            </a:r>
          </a:p>
        </p:txBody>
      </p:sp>
      <p:pic>
        <p:nvPicPr>
          <p:cNvPr id="7" name="그래픽 6" descr="줄 화살표: 일자형">
            <a:extLst>
              <a:ext uri="{FF2B5EF4-FFF2-40B4-BE49-F238E27FC236}">
                <a16:creationId xmlns:a16="http://schemas.microsoft.com/office/drawing/2014/main" id="{E07BB3D6-6E6B-484A-B16C-E362E7414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012595" y="1930827"/>
            <a:ext cx="594692" cy="594692"/>
          </a:xfrm>
          <a:prstGeom prst="rect">
            <a:avLst/>
          </a:prstGeom>
        </p:spPr>
      </p:pic>
      <p:pic>
        <p:nvPicPr>
          <p:cNvPr id="8" name="그래픽 7" descr="줄 화살표: 일자형">
            <a:extLst>
              <a:ext uri="{FF2B5EF4-FFF2-40B4-BE49-F238E27FC236}">
                <a16:creationId xmlns:a16="http://schemas.microsoft.com/office/drawing/2014/main" id="{C54FF851-6F66-49ED-8163-48A91A5C1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012595" y="3166194"/>
            <a:ext cx="594692" cy="594692"/>
          </a:xfrm>
          <a:prstGeom prst="rect">
            <a:avLst/>
          </a:prstGeom>
        </p:spPr>
      </p:pic>
      <p:pic>
        <p:nvPicPr>
          <p:cNvPr id="11" name="그래픽 10" descr="줄 화살표: 일자형">
            <a:extLst>
              <a:ext uri="{FF2B5EF4-FFF2-40B4-BE49-F238E27FC236}">
                <a16:creationId xmlns:a16="http://schemas.microsoft.com/office/drawing/2014/main" id="{E5BE26EF-B202-42D4-B178-F6FA17700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012595" y="4401561"/>
            <a:ext cx="594692" cy="59469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FCC4DE-9BB4-4965-9077-818F778479B4}"/>
              </a:ext>
            </a:extLst>
          </p:cNvPr>
          <p:cNvGrpSpPr/>
          <p:nvPr/>
        </p:nvGrpSpPr>
        <p:grpSpPr>
          <a:xfrm>
            <a:off x="565948" y="1556262"/>
            <a:ext cx="4247214" cy="3851557"/>
            <a:chOff x="728382" y="571500"/>
            <a:chExt cx="5715000" cy="571500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1806D9B-651B-4A1A-96CD-8DE70C5CEAB4}"/>
                </a:ext>
              </a:extLst>
            </p:cNvPr>
            <p:cNvGrpSpPr/>
            <p:nvPr/>
          </p:nvGrpSpPr>
          <p:grpSpPr>
            <a:xfrm>
              <a:off x="728382" y="571500"/>
              <a:ext cx="5715000" cy="5715000"/>
              <a:chOff x="728382" y="571500"/>
              <a:chExt cx="5715000" cy="571500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72EED28-BA03-4F90-92FC-3B2E5AB3B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382" y="571500"/>
                <a:ext cx="5715000" cy="5715000"/>
              </a:xfrm>
              <a:prstGeom prst="roundRect">
                <a:avLst>
                  <a:gd name="adj" fmla="val 8667"/>
                </a:avLst>
              </a:prstGeom>
              <a:ln>
                <a:noFill/>
              </a:ln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B9B7509-EBCA-491A-B6C7-96CF2AB46B4A}"/>
                  </a:ext>
                </a:extLst>
              </p:cNvPr>
              <p:cNvSpPr/>
              <p:nvPr/>
            </p:nvSpPr>
            <p:spPr>
              <a:xfrm>
                <a:off x="1192306" y="4527176"/>
                <a:ext cx="4903694" cy="1541930"/>
              </a:xfrm>
              <a:prstGeom prst="rect">
                <a:avLst/>
              </a:prstGeom>
              <a:solidFill>
                <a:srgbClr val="FED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4EC298-10DC-430E-87D6-021FAB2B7066}"/>
                </a:ext>
              </a:extLst>
            </p:cNvPr>
            <p:cNvSpPr txBox="1"/>
            <p:nvPr/>
          </p:nvSpPr>
          <p:spPr>
            <a:xfrm>
              <a:off x="1192304" y="4404345"/>
              <a:ext cx="4653149" cy="15983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</a:t>
              </a:r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ire </a:t>
              </a:r>
              <a:r>
                <a:rPr lang="en-US" altLang="ko-KR" sz="3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</a:t>
              </a:r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riefly </a:t>
              </a:r>
              <a:r>
                <a:rPr lang="en-US" altLang="ko-KR" sz="3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</a:t>
              </a:r>
              <a:r>
                <a: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nform</a:t>
              </a:r>
              <a:r>
                <a:rPr lang="en-US" altLang="ko-KR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3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</a:t>
              </a:r>
            </a:p>
            <a:p>
              <a:pPr algn="ctr"/>
              <a:r>
                <a:rPr lang="en-US" altLang="ko-KR" sz="32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OPERATION</a:t>
              </a:r>
              <a:endParaRPr lang="ko-KR" altLang="en-US" sz="32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43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모니터, 화면, 텔레비전, 남자이(가) 표시된 사진&#10;&#10;자동 생성된 설명">
            <a:extLst>
              <a:ext uri="{FF2B5EF4-FFF2-40B4-BE49-F238E27FC236}">
                <a16:creationId xmlns:a16="http://schemas.microsoft.com/office/drawing/2014/main" id="{CD8B13DA-1ACA-4D43-832A-D3F2EF27D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79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-3" y="0"/>
            <a:ext cx="12192001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7BE04F-4089-4CA5-8706-32DF3D9E5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50" y="1424079"/>
            <a:ext cx="4587919" cy="40098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7A29DE-B37D-4632-8E81-F87769F60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46" y="1695586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58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외, 도로, 버스, 거리이(가) 표시된 사진&#10;&#10;자동 생성된 설명">
            <a:extLst>
              <a:ext uri="{FF2B5EF4-FFF2-40B4-BE49-F238E27FC236}">
                <a16:creationId xmlns:a16="http://schemas.microsoft.com/office/drawing/2014/main" id="{4C5F8622-C10F-4399-8F79-9FC96EF7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8B0D5-E96D-45A2-A2D0-831775F63B78}"/>
              </a:ext>
            </a:extLst>
          </p:cNvPr>
          <p:cNvSpPr txBox="1"/>
          <p:nvPr/>
        </p:nvSpPr>
        <p:spPr>
          <a:xfrm>
            <a:off x="3217334" y="3167389"/>
            <a:ext cx="582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</a:t>
            </a:r>
            <a:r>
              <a:rPr lang="en-US" altLang="ko-KR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 </a:t>
            </a:r>
            <a:r>
              <a:rPr lang="en-US" altLang="ko-KR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+ </a:t>
            </a:r>
            <a:r>
              <a:rPr lang="ko-KR" altLang="en-US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3911280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id="{8603845A-490A-427D-96EA-83E3EE734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4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12742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7D3F7E7-0580-43F9-99E4-2438E451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5" y="948292"/>
            <a:ext cx="3497772" cy="187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B43DFA41-00D8-4058-8EFA-B38B28D0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258" y="3186683"/>
            <a:ext cx="4161811" cy="22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655E9E-5141-4402-8AD0-67C6266524E8}"/>
              </a:ext>
            </a:extLst>
          </p:cNvPr>
          <p:cNvSpPr txBox="1"/>
          <p:nvPr/>
        </p:nvSpPr>
        <p:spPr>
          <a:xfrm>
            <a:off x="325003" y="307733"/>
            <a:ext cx="5825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</a:t>
            </a:r>
            <a:r>
              <a:rPr lang="en-US" altLang="ko-KR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YOLO(</a:t>
            </a:r>
            <a:r>
              <a:rPr lang="en-US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 Only Look Once)</a:t>
            </a:r>
            <a:endParaRPr lang="ko-KR" altLang="en-US" sz="20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620EF-7416-4EAC-A1B1-264F147CA83A}"/>
              </a:ext>
            </a:extLst>
          </p:cNvPr>
          <p:cNvSpPr txBox="1"/>
          <p:nvPr/>
        </p:nvSpPr>
        <p:spPr>
          <a:xfrm>
            <a:off x="732850" y="2876022"/>
            <a:ext cx="58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인식 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9D3B5-72ED-46CB-94A7-185F01072059}"/>
              </a:ext>
            </a:extLst>
          </p:cNvPr>
          <p:cNvSpPr txBox="1"/>
          <p:nvPr/>
        </p:nvSpPr>
        <p:spPr>
          <a:xfrm>
            <a:off x="1988258" y="5464041"/>
            <a:ext cx="58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인식 후</a:t>
            </a:r>
          </a:p>
        </p:txBody>
      </p:sp>
      <p:pic>
        <p:nvPicPr>
          <p:cNvPr id="4" name="YOLOv3">
            <a:hlinkClick r:id="" action="ppaction://media"/>
            <a:extLst>
              <a:ext uri="{FF2B5EF4-FFF2-40B4-BE49-F238E27FC236}">
                <a16:creationId xmlns:a16="http://schemas.microsoft.com/office/drawing/2014/main" id="{31ADB910-2EDB-4557-9560-14B920D716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95497" y="987284"/>
            <a:ext cx="7591703" cy="427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id="{8603845A-490A-427D-96EA-83E3EE734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4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12742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4" name="Picture 2" descr="img">
            <a:extLst>
              <a:ext uri="{FF2B5EF4-FFF2-40B4-BE49-F238E27FC236}">
                <a16:creationId xmlns:a16="http://schemas.microsoft.com/office/drawing/2014/main" id="{2D85A70C-C219-491C-86D9-35C2F5181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66" y="1041382"/>
            <a:ext cx="9160794" cy="540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6EF21-D1BB-41C2-8854-614E29191F70}"/>
              </a:ext>
            </a:extLst>
          </p:cNvPr>
          <p:cNvSpPr txBox="1"/>
          <p:nvPr/>
        </p:nvSpPr>
        <p:spPr>
          <a:xfrm>
            <a:off x="325003" y="307733"/>
            <a:ext cx="5825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</a:t>
            </a:r>
            <a:r>
              <a:rPr lang="en-US" altLang="ko-KR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YOLO(</a:t>
            </a:r>
            <a:r>
              <a:rPr lang="en-US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 Only Look Once)</a:t>
            </a:r>
            <a:endParaRPr lang="ko-KR" altLang="en-US" sz="20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6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id="{8603845A-490A-427D-96EA-83E3EE734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4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12742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0" name="Picture 2" descr="img">
            <a:extLst>
              <a:ext uri="{FF2B5EF4-FFF2-40B4-BE49-F238E27FC236}">
                <a16:creationId xmlns:a16="http://schemas.microsoft.com/office/drawing/2014/main" id="{E971DD1E-4AEA-4BA5-91D8-799509868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95" y="1347582"/>
            <a:ext cx="9525000" cy="415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img">
            <a:extLst>
              <a:ext uri="{FF2B5EF4-FFF2-40B4-BE49-F238E27FC236}">
                <a16:creationId xmlns:a16="http://schemas.microsoft.com/office/drawing/2014/main" id="{07897657-4F81-47A3-80B7-A5014FDD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94" y="1347582"/>
            <a:ext cx="12962694" cy="415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9A1F7-2378-4BDB-816B-6E53B953B9DF}"/>
              </a:ext>
            </a:extLst>
          </p:cNvPr>
          <p:cNvSpPr txBox="1"/>
          <p:nvPr/>
        </p:nvSpPr>
        <p:spPr>
          <a:xfrm>
            <a:off x="3905952" y="5552107"/>
            <a:ext cx="43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Network design &amp; Loss Function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97A1F5-76CC-4DF9-A3A4-384E816E85D4}"/>
              </a:ext>
            </a:extLst>
          </p:cNvPr>
          <p:cNvSpPr/>
          <p:nvPr/>
        </p:nvSpPr>
        <p:spPr>
          <a:xfrm>
            <a:off x="185150" y="419193"/>
            <a:ext cx="4418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</a:t>
            </a:r>
            <a:r>
              <a:rPr lang="en-US" altLang="ko-KR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YOLO(</a:t>
            </a:r>
            <a:r>
              <a:rPr lang="en-US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 Only Look Once)</a:t>
            </a:r>
            <a:endParaRPr lang="ko-KR" altLang="en-US" sz="20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80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id="{8603845A-490A-427D-96EA-83E3EE734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4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12742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B392DB-D2D9-4C7E-A9AF-F50035EFEF1B}"/>
              </a:ext>
            </a:extLst>
          </p:cNvPr>
          <p:cNvSpPr/>
          <p:nvPr/>
        </p:nvSpPr>
        <p:spPr>
          <a:xfrm>
            <a:off x="331906" y="41919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WHY?</a:t>
            </a:r>
            <a:endParaRPr lang="ko-KR" altLang="en-US" sz="24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F9B7C9C-6AD4-4048-8C19-63DFD5B78361}"/>
              </a:ext>
            </a:extLst>
          </p:cNvPr>
          <p:cNvGrpSpPr/>
          <p:nvPr/>
        </p:nvGrpSpPr>
        <p:grpSpPr>
          <a:xfrm>
            <a:off x="1468890" y="1986176"/>
            <a:ext cx="818632" cy="598980"/>
            <a:chOff x="2196325" y="3609632"/>
            <a:chExt cx="499130" cy="33790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888CB-DF3F-4A2D-ACFA-8564D3B7D2D0}"/>
                </a:ext>
              </a:extLst>
            </p:cNvPr>
            <p:cNvSpPr/>
            <p:nvPr/>
          </p:nvSpPr>
          <p:spPr>
            <a:xfrm rot="16200000">
              <a:off x="2196326" y="3609632"/>
              <a:ext cx="337908" cy="33790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611033-BDA7-435E-8340-007FB017F801}"/>
                </a:ext>
              </a:extLst>
            </p:cNvPr>
            <p:cNvSpPr txBox="1"/>
            <p:nvPr/>
          </p:nvSpPr>
          <p:spPr>
            <a:xfrm>
              <a:off x="2196325" y="3674408"/>
              <a:ext cx="499130" cy="20835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b="1" spc="-150" dirty="0">
                  <a:ln>
                    <a:solidFill>
                      <a:srgbClr val="3A9DB8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59E834-66C9-41A1-A912-916C81E14B14}"/>
              </a:ext>
            </a:extLst>
          </p:cNvPr>
          <p:cNvGrpSpPr/>
          <p:nvPr/>
        </p:nvGrpSpPr>
        <p:grpSpPr>
          <a:xfrm>
            <a:off x="1468890" y="2847664"/>
            <a:ext cx="818632" cy="598980"/>
            <a:chOff x="2196325" y="3609632"/>
            <a:chExt cx="499130" cy="33790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54BC9E8-D656-423B-B3EE-F77E2E6E0C89}"/>
                </a:ext>
              </a:extLst>
            </p:cNvPr>
            <p:cNvSpPr/>
            <p:nvPr/>
          </p:nvSpPr>
          <p:spPr>
            <a:xfrm rot="16200000">
              <a:off x="2196326" y="3609632"/>
              <a:ext cx="337908" cy="33790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7799AA-20ED-43C5-8802-3B6AAE59A044}"/>
                </a:ext>
              </a:extLst>
            </p:cNvPr>
            <p:cNvSpPr txBox="1"/>
            <p:nvPr/>
          </p:nvSpPr>
          <p:spPr>
            <a:xfrm>
              <a:off x="2196325" y="3674408"/>
              <a:ext cx="499130" cy="20835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b="1" spc="-150" dirty="0">
                  <a:ln>
                    <a:solidFill>
                      <a:srgbClr val="3A9DB8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 2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D36196-3E64-4D17-8BFF-2283FB34EF61}"/>
              </a:ext>
            </a:extLst>
          </p:cNvPr>
          <p:cNvGrpSpPr/>
          <p:nvPr/>
        </p:nvGrpSpPr>
        <p:grpSpPr>
          <a:xfrm>
            <a:off x="1468890" y="3788689"/>
            <a:ext cx="818632" cy="598980"/>
            <a:chOff x="2196325" y="3609632"/>
            <a:chExt cx="499130" cy="33790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3DFF559-C696-4203-B37F-BC0C8F277ADD}"/>
                </a:ext>
              </a:extLst>
            </p:cNvPr>
            <p:cNvSpPr/>
            <p:nvPr/>
          </p:nvSpPr>
          <p:spPr>
            <a:xfrm rot="16200000">
              <a:off x="2196326" y="3609632"/>
              <a:ext cx="337908" cy="33790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03A008-A742-40FC-A0BD-85CBE4C0199E}"/>
                </a:ext>
              </a:extLst>
            </p:cNvPr>
            <p:cNvSpPr txBox="1"/>
            <p:nvPr/>
          </p:nvSpPr>
          <p:spPr>
            <a:xfrm>
              <a:off x="2196325" y="3674408"/>
              <a:ext cx="499130" cy="20835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b="1" spc="-150" dirty="0">
                  <a:ln>
                    <a:solidFill>
                      <a:srgbClr val="3A9DB8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 3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3CAD4-5101-4537-848E-7D30841BA4E4}"/>
              </a:ext>
            </a:extLst>
          </p:cNvPr>
          <p:cNvSpPr txBox="1"/>
          <p:nvPr/>
        </p:nvSpPr>
        <p:spPr>
          <a:xfrm>
            <a:off x="2244756" y="2041124"/>
            <a:ext cx="58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실시간성 사용에 적합하다</a:t>
            </a:r>
            <a:r>
              <a:rPr lang="en-US" altLang="ko-KR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425FC-BCCA-4095-9CC2-F2AF0E5E0346}"/>
              </a:ext>
            </a:extLst>
          </p:cNvPr>
          <p:cNvSpPr txBox="1"/>
          <p:nvPr/>
        </p:nvSpPr>
        <p:spPr>
          <a:xfrm>
            <a:off x="2183536" y="3923899"/>
            <a:ext cx="58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예측 시에 큰 맥락을 봅니다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93B978-DC60-41AE-AD8A-35D1E1A105BC}"/>
              </a:ext>
            </a:extLst>
          </p:cNvPr>
          <p:cNvSpPr txBox="1"/>
          <p:nvPr/>
        </p:nvSpPr>
        <p:spPr>
          <a:xfrm>
            <a:off x="2183536" y="2938040"/>
            <a:ext cx="58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Object</a:t>
            </a:r>
            <a:r>
              <a:rPr lang="ko-KR" altLang="en-US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일반적인 특징을 학습 합니다</a:t>
            </a:r>
          </a:p>
        </p:txBody>
      </p:sp>
    </p:spTree>
    <p:extLst>
      <p:ext uri="{BB962C8B-B14F-4D97-AF65-F5344CB8AC3E}">
        <p14:creationId xmlns:p14="http://schemas.microsoft.com/office/powerpoint/2010/main" val="189273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외, 도로, 버스, 거리이(가) 표시된 사진&#10;&#10;자동 생성된 설명">
            <a:extLst>
              <a:ext uri="{FF2B5EF4-FFF2-40B4-BE49-F238E27FC236}">
                <a16:creationId xmlns:a16="http://schemas.microsoft.com/office/drawing/2014/main" id="{4C5F8622-C10F-4399-8F79-9FC96EF7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D85431-B150-4C66-8138-DBF306AC654C}"/>
              </a:ext>
            </a:extLst>
          </p:cNvPr>
          <p:cNvSpPr/>
          <p:nvPr/>
        </p:nvSpPr>
        <p:spPr>
          <a:xfrm>
            <a:off x="331906" y="419193"/>
            <a:ext cx="1304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endParaRPr lang="ko-KR" altLang="en-US" sz="24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7ADAD-FB20-4F10-8FFD-C8C3F914F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3" y="857495"/>
            <a:ext cx="5443122" cy="48824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B42DAC-4608-4C8F-94C5-C244A0374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27" y="105049"/>
            <a:ext cx="6067481" cy="47269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9F6043-163C-4704-A895-B6FB4F4C2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708" y="2929044"/>
            <a:ext cx="6895243" cy="40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70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id="{8603845A-490A-427D-96EA-83E3EE734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4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12742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8FFB2-550F-406D-9169-8623F2850480}"/>
              </a:ext>
            </a:extLst>
          </p:cNvPr>
          <p:cNvSpPr txBox="1"/>
          <p:nvPr/>
        </p:nvSpPr>
        <p:spPr>
          <a:xfrm>
            <a:off x="3183464" y="2835193"/>
            <a:ext cx="582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 B I </a:t>
            </a:r>
            <a:r>
              <a:rPr lang="ko-KR" altLang="en-US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29310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외, 도로, 버스, 거리이(가) 표시된 사진&#10;&#10;자동 생성된 설명">
            <a:extLst>
              <a:ext uri="{FF2B5EF4-FFF2-40B4-BE49-F238E27FC236}">
                <a16:creationId xmlns:a16="http://schemas.microsoft.com/office/drawing/2014/main" id="{4C5F8622-C10F-4399-8F79-9FC96EF72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9A052C-7CDC-4399-9F22-F5BFE1F082EB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-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8B0D5-E96D-45A2-A2D0-831775F63B78}"/>
              </a:ext>
            </a:extLst>
          </p:cNvPr>
          <p:cNvSpPr txBox="1"/>
          <p:nvPr/>
        </p:nvSpPr>
        <p:spPr>
          <a:xfrm>
            <a:off x="242177" y="333231"/>
            <a:ext cx="410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WHY?</a:t>
            </a:r>
            <a:endParaRPr lang="ko-KR" altLang="en-US" sz="28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영상">
            <a:hlinkClick r:id="" action="ppaction://media"/>
            <a:extLst>
              <a:ext uri="{FF2B5EF4-FFF2-40B4-BE49-F238E27FC236}">
                <a16:creationId xmlns:a16="http://schemas.microsoft.com/office/drawing/2014/main" id="{22D13708-AD71-4DB8-9B00-C324D5069F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3679" y="1714739"/>
            <a:ext cx="8244641" cy="36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id="{8603845A-490A-427D-96EA-83E3EE734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4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12742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9174A-EB5E-4CB2-AD34-E621AE1B1140}"/>
              </a:ext>
            </a:extLst>
          </p:cNvPr>
          <p:cNvSpPr txBox="1"/>
          <p:nvPr/>
        </p:nvSpPr>
        <p:spPr>
          <a:xfrm>
            <a:off x="270931" y="334569"/>
            <a:ext cx="58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610F5E-5009-4944-8792-9E4E942AD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29" y="565401"/>
            <a:ext cx="5081202" cy="38109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717BA5-C7E6-4BC0-9F3F-0142C6636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4" y="629044"/>
            <a:ext cx="5486846" cy="41899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A59160-18B3-41CF-83B3-731C7050FF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54" y="3153553"/>
            <a:ext cx="5081202" cy="32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3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id="{8603845A-490A-427D-96EA-83E3EE734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4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12742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1B68E-5601-4FA6-A7EB-E103786FC735}"/>
              </a:ext>
            </a:extLst>
          </p:cNvPr>
          <p:cNvSpPr txBox="1"/>
          <p:nvPr/>
        </p:nvSpPr>
        <p:spPr>
          <a:xfrm>
            <a:off x="270931" y="334569"/>
            <a:ext cx="58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영상</a:t>
            </a:r>
          </a:p>
        </p:txBody>
      </p:sp>
      <p:pic>
        <p:nvPicPr>
          <p:cNvPr id="4" name="KakaoTalk_Video_20191217_2106_29_325 (2)">
            <a:hlinkClick r:id="" action="ppaction://media"/>
            <a:extLst>
              <a:ext uri="{FF2B5EF4-FFF2-40B4-BE49-F238E27FC236}">
                <a16:creationId xmlns:a16="http://schemas.microsoft.com/office/drawing/2014/main" id="{9B7DF9EB-94CC-4715-B3AF-A7F26F3EBD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22422" y="110215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id="{8603845A-490A-427D-96EA-83E3EE734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4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12742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8FFB2-550F-406D-9169-8623F2850480}"/>
              </a:ext>
            </a:extLst>
          </p:cNvPr>
          <p:cNvSpPr txBox="1"/>
          <p:nvPr/>
        </p:nvSpPr>
        <p:spPr>
          <a:xfrm>
            <a:off x="3217334" y="3167389"/>
            <a:ext cx="582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시스템과 </a:t>
            </a:r>
            <a:r>
              <a:rPr lang="ko-KR" altLang="en-US" sz="3600" b="1" dirty="0" err="1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다른점</a:t>
            </a:r>
            <a:r>
              <a:rPr lang="en-US" altLang="ko-KR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?!</a:t>
            </a:r>
            <a:endParaRPr lang="ko-KR" altLang="en-US" sz="36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223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앉아있는, 컴퓨터이(가) 표시된 사진&#10;&#10;자동 생성된 설명">
            <a:extLst>
              <a:ext uri="{FF2B5EF4-FFF2-40B4-BE49-F238E27FC236}">
                <a16:creationId xmlns:a16="http://schemas.microsoft.com/office/drawing/2014/main" id="{8603845A-490A-427D-96EA-83E3EE734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1" cy="68548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12742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F9B7C9C-6AD4-4048-8C19-63DFD5B78361}"/>
              </a:ext>
            </a:extLst>
          </p:cNvPr>
          <p:cNvGrpSpPr/>
          <p:nvPr/>
        </p:nvGrpSpPr>
        <p:grpSpPr>
          <a:xfrm>
            <a:off x="1468890" y="1986176"/>
            <a:ext cx="818632" cy="598980"/>
            <a:chOff x="2196325" y="3609632"/>
            <a:chExt cx="499130" cy="337908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EE888CB-DF3F-4A2D-ACFA-8564D3B7D2D0}"/>
                </a:ext>
              </a:extLst>
            </p:cNvPr>
            <p:cNvSpPr/>
            <p:nvPr/>
          </p:nvSpPr>
          <p:spPr>
            <a:xfrm rot="16200000">
              <a:off x="2196326" y="3609632"/>
              <a:ext cx="337908" cy="33790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611033-BDA7-435E-8340-007FB017F801}"/>
                </a:ext>
              </a:extLst>
            </p:cNvPr>
            <p:cNvSpPr txBox="1"/>
            <p:nvPr/>
          </p:nvSpPr>
          <p:spPr>
            <a:xfrm>
              <a:off x="2196325" y="3674408"/>
              <a:ext cx="499130" cy="20835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b="1" spc="-150" dirty="0">
                  <a:ln>
                    <a:solidFill>
                      <a:srgbClr val="3A9DB8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 1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59E834-66C9-41A1-A912-916C81E14B14}"/>
              </a:ext>
            </a:extLst>
          </p:cNvPr>
          <p:cNvGrpSpPr/>
          <p:nvPr/>
        </p:nvGrpSpPr>
        <p:grpSpPr>
          <a:xfrm>
            <a:off x="1468890" y="2847664"/>
            <a:ext cx="818632" cy="598980"/>
            <a:chOff x="2196325" y="3609632"/>
            <a:chExt cx="499130" cy="33790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54BC9E8-D656-423B-B3EE-F77E2E6E0C89}"/>
                </a:ext>
              </a:extLst>
            </p:cNvPr>
            <p:cNvSpPr/>
            <p:nvPr/>
          </p:nvSpPr>
          <p:spPr>
            <a:xfrm rot="16200000">
              <a:off x="2196326" y="3609632"/>
              <a:ext cx="337908" cy="33790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7799AA-20ED-43C5-8802-3B6AAE59A044}"/>
                </a:ext>
              </a:extLst>
            </p:cNvPr>
            <p:cNvSpPr txBox="1"/>
            <p:nvPr/>
          </p:nvSpPr>
          <p:spPr>
            <a:xfrm>
              <a:off x="2196325" y="3674408"/>
              <a:ext cx="499130" cy="20835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b="1" spc="-150" dirty="0">
                  <a:ln>
                    <a:solidFill>
                      <a:srgbClr val="3A9DB8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 2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D36196-3E64-4D17-8BFF-2283FB34EF61}"/>
              </a:ext>
            </a:extLst>
          </p:cNvPr>
          <p:cNvGrpSpPr/>
          <p:nvPr/>
        </p:nvGrpSpPr>
        <p:grpSpPr>
          <a:xfrm>
            <a:off x="1468890" y="3788689"/>
            <a:ext cx="818632" cy="598980"/>
            <a:chOff x="2196325" y="3609632"/>
            <a:chExt cx="499130" cy="33790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3DFF559-C696-4203-B37F-BC0C8F277ADD}"/>
                </a:ext>
              </a:extLst>
            </p:cNvPr>
            <p:cNvSpPr/>
            <p:nvPr/>
          </p:nvSpPr>
          <p:spPr>
            <a:xfrm rot="16200000">
              <a:off x="2196326" y="3609632"/>
              <a:ext cx="337908" cy="33790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03A008-A742-40FC-A0BD-85CBE4C0199E}"/>
                </a:ext>
              </a:extLst>
            </p:cNvPr>
            <p:cNvSpPr txBox="1"/>
            <p:nvPr/>
          </p:nvSpPr>
          <p:spPr>
            <a:xfrm>
              <a:off x="2196325" y="3674408"/>
              <a:ext cx="499130" cy="20835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  <a:scene3d>
                <a:camera prst="obliqueBottomRight"/>
                <a:lightRig rig="threePt" dir="t"/>
              </a:scene3d>
            </a:bodyPr>
            <a:lstStyle/>
            <a:p>
              <a:r>
                <a:rPr lang="en-US" altLang="ko-KR" sz="2400" b="1" spc="-150" dirty="0">
                  <a:ln>
                    <a:solidFill>
                      <a:srgbClr val="3A9DB8">
                        <a:alpha val="10000"/>
                      </a:srgbClr>
                    </a:solidFill>
                  </a:ln>
                  <a:solidFill>
                    <a:schemeClr val="bg1"/>
                  </a:solidFill>
                  <a:latin typeface="a옛날사진관5" panose="02020600000000000000" pitchFamily="18" charset="-127"/>
                  <a:ea typeface="a옛날사진관5" panose="02020600000000000000" pitchFamily="18" charset="-127"/>
                </a:rPr>
                <a:t> 3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0A3CAD4-5101-4537-848E-7D30841BA4E4}"/>
              </a:ext>
            </a:extLst>
          </p:cNvPr>
          <p:cNvSpPr txBox="1"/>
          <p:nvPr/>
        </p:nvSpPr>
        <p:spPr>
          <a:xfrm>
            <a:off x="2244756" y="2041124"/>
            <a:ext cx="58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시스템의 오작동을 보완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425FC-BCCA-4095-9CC2-F2AF0E5E0346}"/>
              </a:ext>
            </a:extLst>
          </p:cNvPr>
          <p:cNvSpPr txBox="1"/>
          <p:nvPr/>
        </p:nvSpPr>
        <p:spPr>
          <a:xfrm>
            <a:off x="2244756" y="2942007"/>
            <a:ext cx="675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수신을 받는 사람이 따로 필요 없다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93B978-DC60-41AE-AD8A-35D1E1A105BC}"/>
              </a:ext>
            </a:extLst>
          </p:cNvPr>
          <p:cNvSpPr txBox="1"/>
          <p:nvPr/>
        </p:nvSpPr>
        <p:spPr>
          <a:xfrm>
            <a:off x="2143156" y="3904672"/>
            <a:ext cx="58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비용이 절감 될 수 있다</a:t>
            </a:r>
            <a:r>
              <a:rPr lang="en-US" altLang="ko-KR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34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도로, 실외, 거리이(가) 표시된 사진&#10;&#10;자동 생성된 설명">
            <a:extLst>
              <a:ext uri="{FF2B5EF4-FFF2-40B4-BE49-F238E27FC236}">
                <a16:creationId xmlns:a16="http://schemas.microsoft.com/office/drawing/2014/main" id="{BBCCFE96-95E5-46A7-88F0-3BE8A090C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79378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620B2-FFCE-482C-AC5C-D4B50975CA90}"/>
              </a:ext>
            </a:extLst>
          </p:cNvPr>
          <p:cNvSpPr txBox="1"/>
          <p:nvPr/>
        </p:nvSpPr>
        <p:spPr>
          <a:xfrm>
            <a:off x="3330223" y="3105834"/>
            <a:ext cx="582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발전 및 한계</a:t>
            </a:r>
          </a:p>
        </p:txBody>
      </p:sp>
    </p:spTree>
    <p:extLst>
      <p:ext uri="{BB962C8B-B14F-4D97-AF65-F5344CB8AC3E}">
        <p14:creationId xmlns:p14="http://schemas.microsoft.com/office/powerpoint/2010/main" val="654590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내, 닫기, 보는이(가) 표시된 사진&#10;&#10;자동 생성된 설명">
            <a:extLst>
              <a:ext uri="{FF2B5EF4-FFF2-40B4-BE49-F238E27FC236}">
                <a16:creationId xmlns:a16="http://schemas.microsoft.com/office/drawing/2014/main" id="{644DB357-B61B-40CD-8676-45AD1DFA5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621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-3" y="965120"/>
            <a:ext cx="12192002" cy="492776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44DCC0-5842-46E8-B91A-6184E7E096F3}"/>
              </a:ext>
            </a:extLst>
          </p:cNvPr>
          <p:cNvSpPr txBox="1"/>
          <p:nvPr/>
        </p:nvSpPr>
        <p:spPr>
          <a:xfrm>
            <a:off x="6271360" y="1224206"/>
            <a:ext cx="5304168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화재를 잘못 인식하여 비용 낭비 및 시간낭비는 어떻게 하나요</a:t>
            </a:r>
            <a:r>
              <a:rPr lang="en-US" altLang="ko-KR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 인공지능은 인간을 보조 하는 역할 임으로 최종 판단은 사람</a:t>
            </a:r>
            <a:r>
              <a:rPr lang="en-US" altLang="ko-KR" sz="20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!!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solidFill>
                <a:schemeClr val="bg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공공</a:t>
            </a:r>
            <a:r>
              <a:rPr lang="en-US" altLang="ko-KR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CCTV</a:t>
            </a:r>
            <a:r>
              <a:rPr lang="ko-KR" altLang="en-US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아닌 사적 </a:t>
            </a:r>
            <a:r>
              <a:rPr lang="en-US" altLang="ko-KR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CCTV</a:t>
            </a:r>
            <a:r>
              <a:rPr lang="ko-KR" altLang="en-US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불가능 하지 않나요</a:t>
            </a:r>
            <a:r>
              <a:rPr lang="en-US" altLang="ko-KR" sz="20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저희 주제가 공공 </a:t>
            </a:r>
            <a:r>
              <a:rPr lang="en-US" altLang="ko-KR" sz="20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CRM</a:t>
            </a:r>
            <a:r>
              <a:rPr lang="ko-KR" altLang="en-US" sz="20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인 만큼 우선적으로는 공공 </a:t>
            </a:r>
            <a:r>
              <a:rPr lang="en-US" altLang="ko-KR" sz="20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CCTV</a:t>
            </a:r>
            <a:r>
              <a:rPr lang="ko-KR" altLang="en-US" sz="20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를 사용하고 향후 제도를 통한 의무화 과정을 거치면 가장 </a:t>
            </a:r>
            <a:r>
              <a:rPr lang="en-US" altLang="ko-KR" sz="2000" dirty="0">
                <a:solidFill>
                  <a:schemeClr val="bg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BEST!!!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BD396-7E52-4A4E-8BE8-59B66923F490}"/>
              </a:ext>
            </a:extLst>
          </p:cNvPr>
          <p:cNvSpPr txBox="1"/>
          <p:nvPr/>
        </p:nvSpPr>
        <p:spPr>
          <a:xfrm>
            <a:off x="-1027290" y="369254"/>
            <a:ext cx="387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</a:t>
            </a:r>
          </a:p>
        </p:txBody>
      </p:sp>
      <p:pic>
        <p:nvPicPr>
          <p:cNvPr id="15362" name="Picture 2" descr="한계점에 대한 이미지 검색결과">
            <a:extLst>
              <a:ext uri="{FF2B5EF4-FFF2-40B4-BE49-F238E27FC236}">
                <a16:creationId xmlns:a16="http://schemas.microsoft.com/office/drawing/2014/main" id="{D38B7FAA-C497-49F1-8895-0C9B56D97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72" y="1626482"/>
            <a:ext cx="5124634" cy="319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92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내, 닫기, 보는이(가) 표시된 사진&#10;&#10;자동 생성된 설명">
            <a:extLst>
              <a:ext uri="{FF2B5EF4-FFF2-40B4-BE49-F238E27FC236}">
                <a16:creationId xmlns:a16="http://schemas.microsoft.com/office/drawing/2014/main" id="{644DB357-B61B-40CD-8676-45AD1DFA5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621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-3" y="965120"/>
            <a:ext cx="12192002" cy="492776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4B7C1-6A2F-47DE-B33A-E3B3C8AC935F}"/>
              </a:ext>
            </a:extLst>
          </p:cNvPr>
          <p:cNvSpPr txBox="1"/>
          <p:nvPr/>
        </p:nvSpPr>
        <p:spPr>
          <a:xfrm>
            <a:off x="7131879" y="2456746"/>
            <a:ext cx="427382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차량 블랙박스에 탑재를 통한 화재 예방</a:t>
            </a:r>
            <a:endParaRPr lang="en-US" altLang="ko-KR" sz="240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 descr="실내, 모니터, 카메라, 작은이(가) 표시된 사진&#10;&#10;자동 생성된 설명">
            <a:extLst>
              <a:ext uri="{FF2B5EF4-FFF2-40B4-BE49-F238E27FC236}">
                <a16:creationId xmlns:a16="http://schemas.microsoft.com/office/drawing/2014/main" id="{FF806419-4FBF-4B98-B12B-5BBD4CEBB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95" y="1371600"/>
            <a:ext cx="4024381" cy="2627346"/>
          </a:xfrm>
          <a:prstGeom prst="rect">
            <a:avLst/>
          </a:prstGeom>
        </p:spPr>
      </p:pic>
      <p:pic>
        <p:nvPicPr>
          <p:cNvPr id="12290" name="Picture 2" descr="국내 차량용 블랙박스 시장 규모에 대한 이미지 검색결과">
            <a:extLst>
              <a:ext uri="{FF2B5EF4-FFF2-40B4-BE49-F238E27FC236}">
                <a16:creationId xmlns:a16="http://schemas.microsoft.com/office/drawing/2014/main" id="{ADED02B8-6078-4CD8-A31F-FB7AD0DDD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842" y="3454083"/>
            <a:ext cx="4367972" cy="298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6B7A06-D72E-4965-9DD1-2BCFE2804445}"/>
              </a:ext>
            </a:extLst>
          </p:cNvPr>
          <p:cNvSpPr txBox="1"/>
          <p:nvPr/>
        </p:nvSpPr>
        <p:spPr>
          <a:xfrm>
            <a:off x="-640152" y="395845"/>
            <a:ext cx="387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발전</a:t>
            </a:r>
            <a:endParaRPr lang="ko-KR" altLang="en-US" sz="24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2A1F1E-DD8F-4FF4-917D-4EFA2CFBF5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9" t="2573" r="31359" b="2887"/>
          <a:stretch/>
        </p:blipFill>
        <p:spPr>
          <a:xfrm>
            <a:off x="2143540" y="2100080"/>
            <a:ext cx="1480193" cy="107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69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도로, 실외, 거리이(가) 표시된 사진&#10;&#10;자동 생성된 설명">
            <a:extLst>
              <a:ext uri="{FF2B5EF4-FFF2-40B4-BE49-F238E27FC236}">
                <a16:creationId xmlns:a16="http://schemas.microsoft.com/office/drawing/2014/main" id="{BBCCFE96-95E5-46A7-88F0-3BE8A090C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79378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F5AD99-7EE6-4D57-A0E4-96E84137F2F8}"/>
              </a:ext>
            </a:extLst>
          </p:cNvPr>
          <p:cNvCxnSpPr>
            <a:cxnSpLocks/>
          </p:cNvCxnSpPr>
          <p:nvPr/>
        </p:nvCxnSpPr>
        <p:spPr>
          <a:xfrm>
            <a:off x="3358859" y="2757282"/>
            <a:ext cx="5529847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334B5B-112A-4F40-BF5A-16B542C97241}"/>
              </a:ext>
            </a:extLst>
          </p:cNvPr>
          <p:cNvCxnSpPr/>
          <p:nvPr/>
        </p:nvCxnSpPr>
        <p:spPr>
          <a:xfrm>
            <a:off x="3303294" y="4683831"/>
            <a:ext cx="5529847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29D46E-62EB-4677-ABC0-9245E03EA464}"/>
              </a:ext>
            </a:extLst>
          </p:cNvPr>
          <p:cNvSpPr txBox="1"/>
          <p:nvPr/>
        </p:nvSpPr>
        <p:spPr>
          <a:xfrm>
            <a:off x="3372751" y="3880110"/>
            <a:ext cx="5502064" cy="507831"/>
          </a:xfrm>
          <a:prstGeom prst="rect">
            <a:avLst/>
          </a:prstGeom>
          <a:noFill/>
          <a:ln>
            <a:solidFill>
              <a:schemeClr val="accent4">
                <a:alpha val="0"/>
              </a:schemeClr>
            </a:solidFill>
          </a:ln>
        </p:spPr>
        <p:txBody>
          <a:bodyPr wrap="square" tIns="0" bIns="0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rgbClr val="3A9DB8">
                      <a:alpha val="10000"/>
                    </a:srgbClr>
                  </a:solidFill>
                </a:ln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들어주셔서 감사합니다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AD5A3-5314-4FCB-8A64-13FBE61FDAC7}"/>
              </a:ext>
            </a:extLst>
          </p:cNvPr>
          <p:cNvSpPr txBox="1"/>
          <p:nvPr/>
        </p:nvSpPr>
        <p:spPr>
          <a:xfrm>
            <a:off x="3024816" y="3120928"/>
            <a:ext cx="6197934" cy="507831"/>
          </a:xfrm>
          <a:prstGeom prst="rect">
            <a:avLst/>
          </a:prstGeom>
          <a:noFill/>
          <a:ln>
            <a:solidFill>
              <a:schemeClr val="accent4">
                <a:alpha val="0"/>
              </a:schemeClr>
            </a:solidFill>
          </a:ln>
        </p:spPr>
        <p:txBody>
          <a:bodyPr wrap="square" tIns="0" bIns="0" rtlCol="0" anchor="ctr">
            <a:spAutoFit/>
            <a:scene3d>
              <a:camera prst="obliqueBottomRigh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rgbClr val="3A9DB8">
                      <a:alpha val="10000"/>
                    </a:srgbClr>
                  </a:solidFill>
                </a:ln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더욱 안전한 대한민국이 되기를 기대합니다</a:t>
            </a:r>
            <a:r>
              <a:rPr lang="en-US" altLang="ko-KR" sz="2400" b="1" dirty="0">
                <a:ln>
                  <a:solidFill>
                    <a:srgbClr val="3A9DB8">
                      <a:alpha val="10000"/>
                    </a:srgbClr>
                  </a:solidFill>
                </a:ln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400" b="1" dirty="0">
              <a:ln>
                <a:solidFill>
                  <a:srgbClr val="3A9DB8">
                    <a:alpha val="10000"/>
                  </a:srgbClr>
                </a:solidFill>
              </a:ln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383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외, 도로, 버스, 거리이(가) 표시된 사진&#10;&#10;자동 생성된 설명">
            <a:extLst>
              <a:ext uri="{FF2B5EF4-FFF2-40B4-BE49-F238E27FC236}">
                <a16:creationId xmlns:a16="http://schemas.microsoft.com/office/drawing/2014/main" id="{4C5F8622-C10F-4399-8F79-9FC96EF7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CAFF1D-7F9C-4DC8-8CE6-1100C82B84C9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-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AB11CF-52FD-4C03-BE39-756A580F5D53}"/>
              </a:ext>
            </a:extLst>
          </p:cNvPr>
          <p:cNvSpPr txBox="1"/>
          <p:nvPr/>
        </p:nvSpPr>
        <p:spPr>
          <a:xfrm>
            <a:off x="3954392" y="2526262"/>
            <a:ext cx="184731" cy="369332"/>
          </a:xfrm>
          <a:prstGeom prst="rect">
            <a:avLst/>
          </a:prstGeom>
          <a:noFill/>
          <a:scene3d>
            <a:camera prst="obliqueBottomRight"/>
            <a:lightRig rig="threePt" dir="t"/>
          </a:scene3d>
        </p:spPr>
        <p:txBody>
          <a:bodyPr wrap="none" rtlCol="0">
            <a:spAutoFit/>
          </a:bodyPr>
          <a:lstStyle/>
          <a:p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210E88-E8A0-4F3B-8224-A4B418C00C80}"/>
              </a:ext>
            </a:extLst>
          </p:cNvPr>
          <p:cNvSpPr txBox="1"/>
          <p:nvPr/>
        </p:nvSpPr>
        <p:spPr>
          <a:xfrm>
            <a:off x="5175421" y="3167389"/>
            <a:ext cx="410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 H O ?</a:t>
            </a:r>
            <a:endParaRPr lang="ko-KR" altLang="en-US" sz="36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72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외, 도로, 버스, 거리이(가) 표시된 사진&#10;&#10;자동 생성된 설명">
            <a:extLst>
              <a:ext uri="{FF2B5EF4-FFF2-40B4-BE49-F238E27FC236}">
                <a16:creationId xmlns:a16="http://schemas.microsoft.com/office/drawing/2014/main" id="{4C5F8622-C10F-4399-8F79-9FC96EF7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CAFF1D-7F9C-4DC8-8CE6-1100C82B84C9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-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C91904-02F7-49E8-9F32-6DE2E6120AF6}"/>
              </a:ext>
            </a:extLst>
          </p:cNvPr>
          <p:cNvGrpSpPr/>
          <p:nvPr/>
        </p:nvGrpSpPr>
        <p:grpSpPr>
          <a:xfrm>
            <a:off x="3007981" y="2014238"/>
            <a:ext cx="817260" cy="836728"/>
            <a:chOff x="2625391" y="4894525"/>
            <a:chExt cx="602907" cy="712344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280ADB3-B394-43B5-BC54-003E968EA0FD}"/>
                </a:ext>
              </a:extLst>
            </p:cNvPr>
            <p:cNvSpPr/>
            <p:nvPr/>
          </p:nvSpPr>
          <p:spPr>
            <a:xfrm>
              <a:off x="2625391" y="4894525"/>
              <a:ext cx="602907" cy="71234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0205CF-1913-4804-9208-46332CBD5F6F}"/>
                </a:ext>
              </a:extLst>
            </p:cNvPr>
            <p:cNvSpPr txBox="1"/>
            <p:nvPr/>
          </p:nvSpPr>
          <p:spPr>
            <a:xfrm>
              <a:off x="2720668" y="4931363"/>
              <a:ext cx="423594" cy="655061"/>
            </a:xfrm>
            <a:prstGeom prst="rect">
              <a:avLst/>
            </a:prstGeom>
            <a:noFill/>
            <a:scene3d>
              <a:camera prst="obliqueBottomRigh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</a:t>
              </a:r>
              <a:endPara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DDDA67-FE3A-4574-8065-9635F891998B}"/>
              </a:ext>
            </a:extLst>
          </p:cNvPr>
          <p:cNvGrpSpPr/>
          <p:nvPr/>
        </p:nvGrpSpPr>
        <p:grpSpPr>
          <a:xfrm>
            <a:off x="3007981" y="3269243"/>
            <a:ext cx="817260" cy="836728"/>
            <a:chOff x="2625391" y="4894525"/>
            <a:chExt cx="602907" cy="71234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93EA081-844B-4BD1-9566-8C244F56B1F0}"/>
                </a:ext>
              </a:extLst>
            </p:cNvPr>
            <p:cNvSpPr/>
            <p:nvPr/>
          </p:nvSpPr>
          <p:spPr>
            <a:xfrm>
              <a:off x="2625391" y="4894525"/>
              <a:ext cx="602907" cy="71234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1428CE-8D1B-455D-A737-75744DF49D67}"/>
                </a:ext>
              </a:extLst>
            </p:cNvPr>
            <p:cNvSpPr txBox="1"/>
            <p:nvPr/>
          </p:nvSpPr>
          <p:spPr>
            <a:xfrm>
              <a:off x="2725990" y="4931363"/>
              <a:ext cx="412952" cy="655060"/>
            </a:xfrm>
            <a:prstGeom prst="rect">
              <a:avLst/>
            </a:prstGeom>
            <a:noFill/>
            <a:scene3d>
              <a:camera prst="obliqueBottom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B</a:t>
              </a:r>
              <a:endPara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0B45EFD-A4BB-4E06-B737-DF18EC721D0E}"/>
              </a:ext>
            </a:extLst>
          </p:cNvPr>
          <p:cNvGrpSpPr/>
          <p:nvPr/>
        </p:nvGrpSpPr>
        <p:grpSpPr>
          <a:xfrm>
            <a:off x="3015599" y="4503145"/>
            <a:ext cx="817260" cy="836728"/>
            <a:chOff x="2625391" y="4894525"/>
            <a:chExt cx="602907" cy="71234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8494F17-A9B9-4E9E-B5B0-3E545C5A5336}"/>
                </a:ext>
              </a:extLst>
            </p:cNvPr>
            <p:cNvSpPr/>
            <p:nvPr/>
          </p:nvSpPr>
          <p:spPr>
            <a:xfrm>
              <a:off x="2625391" y="4894525"/>
              <a:ext cx="602907" cy="71234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83797A-E165-478B-A751-FDDEFF2435FA}"/>
                </a:ext>
              </a:extLst>
            </p:cNvPr>
            <p:cNvSpPr txBox="1"/>
            <p:nvPr/>
          </p:nvSpPr>
          <p:spPr>
            <a:xfrm>
              <a:off x="2804631" y="4931363"/>
              <a:ext cx="255671" cy="655060"/>
            </a:xfrm>
            <a:prstGeom prst="rect">
              <a:avLst/>
            </a:prstGeom>
            <a:noFill/>
            <a:scene3d>
              <a:camera prst="obliqueBottomRigh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</a:t>
              </a:r>
              <a:endPara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AB11CF-52FD-4C03-BE39-756A580F5D53}"/>
              </a:ext>
            </a:extLst>
          </p:cNvPr>
          <p:cNvSpPr txBox="1"/>
          <p:nvPr/>
        </p:nvSpPr>
        <p:spPr>
          <a:xfrm>
            <a:off x="3954392" y="2526262"/>
            <a:ext cx="184731" cy="369332"/>
          </a:xfrm>
          <a:prstGeom prst="rect">
            <a:avLst/>
          </a:prstGeom>
          <a:noFill/>
          <a:scene3d>
            <a:camera prst="obliqueBottomRight"/>
            <a:lightRig rig="threePt" dir="t"/>
          </a:scene3d>
        </p:spPr>
        <p:txBody>
          <a:bodyPr wrap="none" rtlCol="0">
            <a:spAutoFit/>
          </a:bodyPr>
          <a:lstStyle/>
          <a:p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B4028B-C001-473F-89E5-E940370CDE5A}"/>
              </a:ext>
            </a:extLst>
          </p:cNvPr>
          <p:cNvSpPr txBox="1"/>
          <p:nvPr/>
        </p:nvSpPr>
        <p:spPr>
          <a:xfrm>
            <a:off x="3852025" y="2229269"/>
            <a:ext cx="4027055" cy="769443"/>
          </a:xfrm>
          <a:prstGeom prst="rect">
            <a:avLst/>
          </a:prstGeom>
          <a:noFill/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ire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8055E1-46C0-4F88-8BD7-B3FD318D46C3}"/>
              </a:ext>
            </a:extLst>
          </p:cNvPr>
          <p:cNvSpPr txBox="1"/>
          <p:nvPr/>
        </p:nvSpPr>
        <p:spPr>
          <a:xfrm>
            <a:off x="3852025" y="3347330"/>
            <a:ext cx="3767974" cy="769443"/>
          </a:xfrm>
          <a:prstGeom prst="rect">
            <a:avLst/>
          </a:prstGeom>
          <a:noFill/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riefly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E39473-C1CD-4DCE-B497-45308A30261D}"/>
              </a:ext>
            </a:extLst>
          </p:cNvPr>
          <p:cNvSpPr txBox="1"/>
          <p:nvPr/>
        </p:nvSpPr>
        <p:spPr>
          <a:xfrm>
            <a:off x="3954392" y="4559285"/>
            <a:ext cx="3767974" cy="769443"/>
          </a:xfrm>
          <a:prstGeom prst="rect">
            <a:avLst/>
          </a:prstGeom>
          <a:noFill/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nform</a:t>
            </a:r>
            <a:endParaRPr lang="ko-KR" altLang="en-US" sz="44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210E88-E8A0-4F3B-8224-A4B418C00C80}"/>
              </a:ext>
            </a:extLst>
          </p:cNvPr>
          <p:cNvSpPr txBox="1"/>
          <p:nvPr/>
        </p:nvSpPr>
        <p:spPr>
          <a:xfrm>
            <a:off x="242177" y="333231"/>
            <a:ext cx="410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WHO?</a:t>
            </a:r>
            <a:endParaRPr lang="ko-KR" altLang="en-US" sz="2800" b="1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62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외, 도로, 버스, 거리이(가) 표시된 사진&#10;&#10;자동 생성된 설명">
            <a:extLst>
              <a:ext uri="{FF2B5EF4-FFF2-40B4-BE49-F238E27FC236}">
                <a16:creationId xmlns:a16="http://schemas.microsoft.com/office/drawing/2014/main" id="{4C5F8622-C10F-4399-8F79-9FC96EF7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-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8B0D5-E96D-45A2-A2D0-831775F63B78}"/>
              </a:ext>
            </a:extLst>
          </p:cNvPr>
          <p:cNvSpPr txBox="1"/>
          <p:nvPr/>
        </p:nvSpPr>
        <p:spPr>
          <a:xfrm>
            <a:off x="3217334" y="3167389"/>
            <a:ext cx="582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대한민국 화재 현주소</a:t>
            </a:r>
          </a:p>
        </p:txBody>
      </p:sp>
    </p:spTree>
    <p:extLst>
      <p:ext uri="{BB962C8B-B14F-4D97-AF65-F5344CB8AC3E}">
        <p14:creationId xmlns:p14="http://schemas.microsoft.com/office/powerpoint/2010/main" val="351578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외, 도로, 버스, 거리이(가) 표시된 사진&#10;&#10;자동 생성된 설명">
            <a:extLst>
              <a:ext uri="{FF2B5EF4-FFF2-40B4-BE49-F238E27FC236}">
                <a16:creationId xmlns:a16="http://schemas.microsoft.com/office/drawing/2014/main" id="{4C5F8622-C10F-4399-8F79-9FC96EF7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-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F42B700-F10A-44A4-BDC5-FEC8564FA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9" y="1676400"/>
            <a:ext cx="5253413" cy="3672839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4A2B861-F16D-445F-834E-8DBBF2DE8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27" y="1676399"/>
            <a:ext cx="5253413" cy="36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8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외, 도로, 버스, 거리이(가) 표시된 사진&#10;&#10;자동 생성된 설명">
            <a:extLst>
              <a:ext uri="{FF2B5EF4-FFF2-40B4-BE49-F238E27FC236}">
                <a16:creationId xmlns:a16="http://schemas.microsoft.com/office/drawing/2014/main" id="{4C5F8622-C10F-4399-8F79-9FC96EF7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-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118061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902AF3-7D92-4649-A946-769591F3D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1" y="1963177"/>
            <a:ext cx="4743408" cy="23153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3B6ADA-6AB1-4F4C-9B5E-C2F972BB5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30" y="667780"/>
            <a:ext cx="5836356" cy="58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1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외, 도로, 버스, 거리이(가) 표시된 사진&#10;&#10;자동 생성된 설명">
            <a:extLst>
              <a:ext uri="{FF2B5EF4-FFF2-40B4-BE49-F238E27FC236}">
                <a16:creationId xmlns:a16="http://schemas.microsoft.com/office/drawing/2014/main" id="{4C5F8622-C10F-4399-8F79-9FC96EF7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-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152400" y="1118061"/>
            <a:ext cx="11888879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33B6ADA-6AB1-4F4C-9B5E-C2F972BB5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19" y="1118063"/>
            <a:ext cx="3327241" cy="4726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902AF3-7D92-4649-A946-769591F3D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23" y="2213146"/>
            <a:ext cx="5197077" cy="25367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16ED2F-1AD3-403D-AC34-8EE11974F1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7ECE6EB3-CC5D-4905-9E1C-1ACF40F73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48" y="210236"/>
            <a:ext cx="3256865" cy="30137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56D957-17A5-454E-AD31-55DBE0EDB5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" t="7826" r="5845" b="22029"/>
          <a:stretch/>
        </p:blipFill>
        <p:spPr>
          <a:xfrm>
            <a:off x="3712238" y="6008713"/>
            <a:ext cx="545017" cy="4315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5F27ED-3DE2-4C4E-9037-63058636F2DD}"/>
              </a:ext>
            </a:extLst>
          </p:cNvPr>
          <p:cNvSpPr txBox="1"/>
          <p:nvPr/>
        </p:nvSpPr>
        <p:spPr>
          <a:xfrm>
            <a:off x="4333456" y="5936706"/>
            <a:ext cx="4065554" cy="5755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28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골든 타임 내 현장 도착 방법</a:t>
            </a:r>
            <a:r>
              <a:rPr lang="en-US" altLang="ko-KR" sz="2800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r>
              <a:rPr lang="ko-KR" altLang="en-US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6" name="그림 5" descr="표지판, 파란색, 검은색, 하얀색이(가) 표시된 사진&#10;&#10;자동 생성된 설명">
            <a:extLst>
              <a:ext uri="{FF2B5EF4-FFF2-40B4-BE49-F238E27FC236}">
                <a16:creationId xmlns:a16="http://schemas.microsoft.com/office/drawing/2014/main" id="{FF2572C3-56F2-4231-88AF-E3D7627B67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52" y="2664692"/>
            <a:ext cx="4811135" cy="2706264"/>
          </a:xfrm>
          <a:prstGeom prst="rect">
            <a:avLst/>
          </a:prstGeom>
        </p:spPr>
      </p:pic>
      <p:pic>
        <p:nvPicPr>
          <p:cNvPr id="8" name="그림 7" descr="남자, 사람, 정장, 실내이(가) 표시된 사진&#10;&#10;자동 생성된 설명">
            <a:extLst>
              <a:ext uri="{FF2B5EF4-FFF2-40B4-BE49-F238E27FC236}">
                <a16:creationId xmlns:a16="http://schemas.microsoft.com/office/drawing/2014/main" id="{9EFEBDC6-4F0D-4308-BC56-80E355D0E4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22" y="3417765"/>
            <a:ext cx="4273228" cy="2403691"/>
          </a:xfrm>
          <a:prstGeom prst="rect">
            <a:avLst/>
          </a:prstGeom>
        </p:spPr>
      </p:pic>
      <p:pic>
        <p:nvPicPr>
          <p:cNvPr id="5124" name="Picture 4" descr="스프링쿨러 오작동에 대한 이미지 검색결과">
            <a:extLst>
              <a:ext uri="{FF2B5EF4-FFF2-40B4-BE49-F238E27FC236}">
                <a16:creationId xmlns:a16="http://schemas.microsoft.com/office/drawing/2014/main" id="{1D6C68B3-1B78-4CC0-A838-C72549528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99" y="1955670"/>
            <a:ext cx="559454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53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외, 도로, 버스, 거리이(가) 표시된 사진&#10;&#10;자동 생성된 설명">
            <a:extLst>
              <a:ext uri="{FF2B5EF4-FFF2-40B4-BE49-F238E27FC236}">
                <a16:creationId xmlns:a16="http://schemas.microsoft.com/office/drawing/2014/main" id="{4C5F8622-C10F-4399-8F79-9FC96EF7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5D98D-3023-4D2C-921F-F3060243D3EF}"/>
              </a:ext>
            </a:extLst>
          </p:cNvPr>
          <p:cNvSpPr/>
          <p:nvPr/>
        </p:nvSpPr>
        <p:spPr>
          <a:xfrm>
            <a:off x="0" y="-1"/>
            <a:ext cx="12192001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C8A13B-D2F9-41F3-844C-E2EC3AF68B54}"/>
              </a:ext>
            </a:extLst>
          </p:cNvPr>
          <p:cNvSpPr/>
          <p:nvPr/>
        </p:nvSpPr>
        <p:spPr>
          <a:xfrm>
            <a:off x="0" y="1065535"/>
            <a:ext cx="12192000" cy="4726927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8B0D5-E96D-45A2-A2D0-831775F63B78}"/>
              </a:ext>
            </a:extLst>
          </p:cNvPr>
          <p:cNvSpPr txBox="1"/>
          <p:nvPr/>
        </p:nvSpPr>
        <p:spPr>
          <a:xfrm>
            <a:off x="3292687" y="3000595"/>
            <a:ext cx="6246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accent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우리가 해결하고자 하는 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1E4BC-F2B8-41BE-98C9-FEF7D873B7B8}"/>
              </a:ext>
            </a:extLst>
          </p:cNvPr>
          <p:cNvSpPr/>
          <p:nvPr/>
        </p:nvSpPr>
        <p:spPr>
          <a:xfrm>
            <a:off x="3854846" y="3857405"/>
            <a:ext cx="4800286" cy="6422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19EC1F-1475-410A-A396-9D85DBE876B9}"/>
              </a:ext>
            </a:extLst>
          </p:cNvPr>
          <p:cNvGrpSpPr/>
          <p:nvPr/>
        </p:nvGrpSpPr>
        <p:grpSpPr>
          <a:xfrm>
            <a:off x="6416040" y="3848962"/>
            <a:ext cx="2239092" cy="645620"/>
            <a:chOff x="4974335" y="2643526"/>
            <a:chExt cx="3708807" cy="550374"/>
          </a:xfrm>
        </p:grpSpPr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E0EFFB51-0E4A-4549-A84E-B579231E76A8}"/>
                </a:ext>
              </a:extLst>
            </p:cNvPr>
            <p:cNvSpPr/>
            <p:nvPr/>
          </p:nvSpPr>
          <p:spPr>
            <a:xfrm>
              <a:off x="4974335" y="2647860"/>
              <a:ext cx="3686862" cy="541567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A56DFD6-BCD6-414C-92A5-F9DE9C584B13}"/>
                </a:ext>
              </a:extLst>
            </p:cNvPr>
            <p:cNvSpPr/>
            <p:nvPr/>
          </p:nvSpPr>
          <p:spPr>
            <a:xfrm>
              <a:off x="8156448" y="2643526"/>
              <a:ext cx="526694" cy="55037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921EE2-24F1-4A3E-B584-7391EE4E6D99}"/>
              </a:ext>
            </a:extLst>
          </p:cNvPr>
          <p:cNvSpPr txBox="1"/>
          <p:nvPr/>
        </p:nvSpPr>
        <p:spPr>
          <a:xfrm>
            <a:off x="2240280" y="3899501"/>
            <a:ext cx="7711440" cy="1200329"/>
          </a:xfrm>
          <a:prstGeom prst="rect">
            <a:avLst/>
          </a:prstGeom>
          <a:noFill/>
          <a:scene3d>
            <a:camera prst="obliqueBottom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인공지능</a:t>
            </a:r>
            <a:r>
              <a:rPr 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+</a:t>
            </a:r>
            <a:r>
              <a:rPr lang="en-US" sz="3600" dirty="0">
                <a:solidFill>
                  <a:srgbClr val="06065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CRM</a:t>
            </a:r>
            <a:endParaRPr lang="ko-KR" altLang="en-US" sz="36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3600" dirty="0">
              <a:solidFill>
                <a:srgbClr val="060656"/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50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333</Words>
  <Application>Microsoft Office PowerPoint</Application>
  <PresentationFormat>와이드스크린</PresentationFormat>
  <Paragraphs>102</Paragraphs>
  <Slides>27</Slides>
  <Notes>26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맑은 고딕</vt:lpstr>
      <vt:lpstr>나눔스퀘어_ac ExtraBold</vt:lpstr>
      <vt:lpstr>a고딕13</vt:lpstr>
      <vt:lpstr>Wingdings</vt:lpstr>
      <vt:lpstr>나눔스퀘어 ExtraBold</vt:lpstr>
      <vt:lpstr>배달의민족 주아</vt:lpstr>
      <vt:lpstr>a옛날사진관5</vt:lpstr>
      <vt:lpstr>a옛날사진관4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(경영정보학부)이민혁</dc:creator>
  <cp:lastModifiedBy>김 주호</cp:lastModifiedBy>
  <cp:revision>93</cp:revision>
  <dcterms:created xsi:type="dcterms:W3CDTF">2019-12-01T13:24:34Z</dcterms:created>
  <dcterms:modified xsi:type="dcterms:W3CDTF">2019-12-18T13:07:18Z</dcterms:modified>
</cp:coreProperties>
</file>